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88825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33" autoAdjust="0"/>
  </p:normalViewPr>
  <p:slideViewPr>
    <p:cSldViewPr>
      <p:cViewPr varScale="1">
        <p:scale>
          <a:sx n="115" d="100"/>
          <a:sy n="115" d="100"/>
        </p:scale>
        <p:origin x="378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r">
              <a:defRPr sz="1200"/>
            </a:lvl1pPr>
          </a:lstStyle>
          <a:p>
            <a:pPr rtl="0"/>
            <a:fld id="{1880575C-FC6A-4C1A-85CD-BB3FB2128481}" type="datetime1">
              <a:rPr lang="it-IT" smtClean="0"/>
              <a:t>13/09/2024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r">
              <a:defRPr sz="1200"/>
            </a:lvl1pPr>
          </a:lstStyle>
          <a:p>
            <a:pPr rtl="0"/>
            <a:fld id="{5612DE50-DFFF-46D6-B666-3F822CA36530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1" tIns="47321" rIns="94641" bIns="47321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641" tIns="47321" rIns="94641" bIns="47321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1730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045B7DE-1198-4F2F-B574-CA8CAE34164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78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283C3F-44EC-4536-86AC-833F356689EC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4403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789222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3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97590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3716589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0061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235970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0016D5-CC65-49A7-AAA2-22CD5856759F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6473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55475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79AEBFC-5CD6-4C9B-A9B4-BCAE47D5A021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6619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1270768-2179-46EC-9A09-8CBC2E9A5B58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5850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0AB709-3820-4993-8A34-021B8E985901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765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7E8B626-26BA-46B5-AA16-C4810B16258D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22532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CF3C7D-0309-42E3-AD6F-B6A010B94016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588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2837043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5C8E03-EC83-4BDC-BBD6-439F252C2F6C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9788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CBC409-1B67-41B5-BE98-637886986C6E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184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75D3FE8-4B0B-494C-BAC9-A3BA6FFB131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34C99D79-8A4B-4031-B1E0-AF26F8EDF2B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4092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1.wmf"/><Relationship Id="rId7" Type="http://schemas.openxmlformats.org/officeDocument/2006/relationships/hyperlink" Target="mailto:servizi.sociali@comune.terralba.or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3.eticasoluzioni.com/iscrizioninetterralba" TargetMode="External"/><Relationship Id="rId5" Type="http://schemas.openxmlformats.org/officeDocument/2006/relationships/image" Target="http://www.comune.terralba.or.it/Images/logo.gif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830" y="689124"/>
            <a:ext cx="1548172" cy="93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www.comune.terralba.or.it/Images/logo.gif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2" y="219019"/>
            <a:ext cx="1512168" cy="45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77788" y="1769539"/>
            <a:ext cx="11377264" cy="4323757"/>
          </a:xfrm>
        </p:spPr>
        <p:txBody>
          <a:bodyPr>
            <a:normAutofit fontScale="77500" lnSpcReduction="20000"/>
          </a:bodyPr>
          <a:lstStyle/>
          <a:p>
            <a:pPr marL="1353075" lvl="3" indent="0">
              <a:buNone/>
            </a:pP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Si </a:t>
            </a: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informano 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i </a:t>
            </a: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genitori dei bambini frequentanti le scuole 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dell’infanzia e la primaria a tempo pieno</a:t>
            </a:r>
          </a:p>
          <a:p>
            <a:pPr marL="1353075" lvl="3" indent="0">
              <a:buNone/>
            </a:pP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d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i Terralba </a:t>
            </a: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che 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sono aperte </a:t>
            </a: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le iscrizioni per il servizio mensa 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anno </a:t>
            </a:r>
            <a:r>
              <a:rPr lang="it-IT" sz="1900" b="1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scolastico </a:t>
            </a:r>
            <a:r>
              <a:rPr lang="it-IT" sz="1900" b="1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2024/2025. </a:t>
            </a:r>
            <a:endParaRPr lang="it-IT" sz="1900" b="1" dirty="0" smtClean="0">
              <a:solidFill>
                <a:srgbClr val="84491F">
                  <a:lumMod val="75000"/>
                </a:srgbClr>
              </a:solidFill>
              <a:latin typeface="Arial Rounded MT Bold" panose="020F0704030504030204" pitchFamily="34" charset="0"/>
            </a:endParaRPr>
          </a:p>
          <a:p>
            <a:pPr marL="1353075" lvl="3" indent="0" algn="just">
              <a:buNone/>
            </a:pP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	La guida al servizio e il manuale sull’utilizzo dell’</a:t>
            </a:r>
            <a:r>
              <a:rPr lang="it-IT" sz="1900" b="1" dirty="0" err="1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App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 sono disponibili </a:t>
            </a: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nel sito istituzionale del </a:t>
            </a:r>
            <a:r>
              <a:rPr lang="it-IT" sz="19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  		Comune </a:t>
            </a:r>
            <a:r>
              <a:rPr lang="it-IT" sz="1900" b="1" dirty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www.comune.terralba.or.it </a:t>
            </a:r>
          </a:p>
          <a:p>
            <a:pPr marL="1353075" lvl="3" indent="0" algn="just">
              <a:buNone/>
            </a:pPr>
            <a:r>
              <a:rPr lang="it-IT" sz="21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Il servizio mensa avrà inizio il giorno </a:t>
            </a:r>
            <a:r>
              <a:rPr lang="it-IT" sz="21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Martedì 1 </a:t>
            </a:r>
            <a:r>
              <a:rPr lang="it-IT" sz="2100" b="1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Ottobre, salvo eventuali differimenti</a:t>
            </a:r>
            <a:r>
              <a:rPr lang="it-IT" sz="2100" dirty="0" smtClean="0">
                <a:solidFill>
                  <a:srgbClr val="84491F">
                    <a:lumMod val="75000"/>
                  </a:srgbClr>
                </a:solidFill>
                <a:latin typeface="Arial Rounded MT Bold" panose="020F0704030504030204" pitchFamily="34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900" dirty="0" smtClean="0">
                <a:latin typeface="Arial Rounded MT Bold" panose="020F0704030504030204" pitchFamily="34" charset="0"/>
              </a:rPr>
              <a:t>Per </a:t>
            </a:r>
            <a:r>
              <a:rPr lang="it-IT" sz="1900" dirty="0">
                <a:latin typeface="Arial Rounded MT Bold" panose="020F0704030504030204" pitchFamily="34" charset="0"/>
              </a:rPr>
              <a:t>poter </a:t>
            </a:r>
            <a:r>
              <a:rPr lang="it-IT" sz="1900" dirty="0" smtClean="0">
                <a:latin typeface="Arial Rounded MT Bold" panose="020F0704030504030204" pitchFamily="34" charset="0"/>
              </a:rPr>
              <a:t>usufruire del servizio di </a:t>
            </a:r>
            <a:r>
              <a:rPr lang="it-IT" sz="1900" dirty="0">
                <a:latin typeface="Arial Rounded MT Bold" panose="020F0704030504030204" pitchFamily="34" charset="0"/>
              </a:rPr>
              <a:t>mensa scolastica le famiglie </a:t>
            </a:r>
            <a:r>
              <a:rPr lang="it-IT" sz="1900" dirty="0" smtClean="0">
                <a:latin typeface="Arial Rounded MT Bold" panose="020F0704030504030204" pitchFamily="34" charset="0"/>
              </a:rPr>
              <a:t>interessate, </a:t>
            </a:r>
            <a:r>
              <a:rPr lang="it-IT" sz="1900" dirty="0">
                <a:latin typeface="Arial Rounded MT Bold" panose="020F0704030504030204" pitchFamily="34" charset="0"/>
              </a:rPr>
              <a:t>dovranno obbligatoriamente </a:t>
            </a:r>
            <a:r>
              <a:rPr lang="it-IT" sz="1900" dirty="0" smtClean="0">
                <a:latin typeface="Arial Rounded MT Bold" panose="020F0704030504030204" pitchFamily="34" charset="0"/>
              </a:rPr>
              <a:t>effettuare l’iscrizione </a:t>
            </a:r>
            <a:r>
              <a:rPr lang="it-IT" sz="1900" dirty="0">
                <a:latin typeface="Arial Rounded MT Bold" panose="020F0704030504030204" pitchFamily="34" charset="0"/>
              </a:rPr>
              <a:t>on-line al sistema informatizzato School Net </a:t>
            </a:r>
            <a:r>
              <a:rPr lang="it-IT" sz="1900" dirty="0" smtClean="0">
                <a:latin typeface="Arial Rounded MT Bold" panose="020F0704030504030204" pitchFamily="34" charset="0"/>
              </a:rPr>
              <a:t>accedendo al link Portale Genitori </a:t>
            </a:r>
            <a:r>
              <a:rPr lang="it-IT" sz="1900" dirty="0" smtClean="0">
                <a:latin typeface="Arial Rounded MT Bold" panose="020F0704030504030204" pitchFamily="34" charset="0"/>
                <a:hlinkClick r:id="rId6"/>
              </a:rPr>
              <a:t>https</a:t>
            </a:r>
            <a:r>
              <a:rPr lang="it-IT" sz="1900" dirty="0">
                <a:latin typeface="Arial Rounded MT Bold" panose="020F0704030504030204" pitchFamily="34" charset="0"/>
                <a:hlinkClick r:id="rId6"/>
              </a:rPr>
              <a:t>://</a:t>
            </a:r>
            <a:r>
              <a:rPr lang="it-IT" sz="1900" dirty="0" smtClean="0">
                <a:latin typeface="Arial Rounded MT Bold" panose="020F0704030504030204" pitchFamily="34" charset="0"/>
                <a:hlinkClick r:id="rId6"/>
              </a:rPr>
              <a:t>www3.eticasoluzioni.com/iscrizioninetterralba</a:t>
            </a:r>
            <a:r>
              <a:rPr lang="it-IT" sz="1900" dirty="0" smtClean="0">
                <a:latin typeface="Arial Rounded MT Bold" panose="020F0704030504030204" pitchFamily="34" charset="0"/>
              </a:rPr>
              <a:t>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9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 bambini già iscritti lo scorso anno, non dovranno effettuare nuova iscrizione.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900" dirty="0" smtClean="0">
                <a:latin typeface="Arial Rounded MT Bold" panose="020F0704030504030204" pitchFamily="34" charset="0"/>
              </a:rPr>
              <a:t>Successivamente, una volta ricevute le credenziali ed effettuata la registrazione, i genitori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900" dirty="0" smtClean="0">
                <a:latin typeface="Arial Rounded MT Bold" panose="020F0704030504030204" pitchFamily="34" charset="0"/>
              </a:rPr>
              <a:t>potranno effettuare la disdetta pasti, effettuare pagamenti, direttamente dal proprio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900" dirty="0" smtClean="0">
                <a:latin typeface="Arial Rounded MT Bold" panose="020F0704030504030204" pitchFamily="34" charset="0"/>
              </a:rPr>
              <a:t>cellulare mediante l’</a:t>
            </a:r>
            <a:r>
              <a:rPr lang="it-IT" sz="1900" dirty="0" err="1" smtClean="0">
                <a:latin typeface="Arial Rounded MT Bold" panose="020F0704030504030204" pitchFamily="34" charset="0"/>
              </a:rPr>
              <a:t>App</a:t>
            </a:r>
            <a:r>
              <a:rPr lang="it-IT" sz="1900" dirty="0" smtClean="0">
                <a:latin typeface="Arial Rounded MT Bold" panose="020F0704030504030204" pitchFamily="34" charset="0"/>
              </a:rPr>
              <a:t> </a:t>
            </a:r>
            <a:r>
              <a:rPr lang="it-IT" sz="1900" b="1" i="1" dirty="0" err="1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ComunicApp</a:t>
            </a:r>
            <a:r>
              <a:rPr lang="it-IT" sz="1900" b="1" i="1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  </a:t>
            </a:r>
            <a:r>
              <a:rPr lang="it-IT" sz="1900" dirty="0" smtClean="0">
                <a:latin typeface="Arial Rounded MT Bold" panose="020F0704030504030204" pitchFamily="34" charset="0"/>
              </a:rPr>
              <a:t>scaricabile dalla Play o </a:t>
            </a:r>
            <a:r>
              <a:rPr lang="it-IT" sz="1900" dirty="0" err="1" smtClean="0">
                <a:latin typeface="Arial Rounded MT Bold" panose="020F0704030504030204" pitchFamily="34" charset="0"/>
              </a:rPr>
              <a:t>App</a:t>
            </a:r>
            <a:r>
              <a:rPr lang="it-IT" sz="1900" dirty="0" smtClean="0">
                <a:latin typeface="Arial Rounded MT Bold" panose="020F0704030504030204" pitchFamily="34" charset="0"/>
              </a:rPr>
              <a:t> </a:t>
            </a:r>
            <a:r>
              <a:rPr lang="it-IT" sz="1900" dirty="0" err="1" smtClean="0">
                <a:latin typeface="Arial Rounded MT Bold" panose="020F0704030504030204" pitchFamily="34" charset="0"/>
              </a:rPr>
              <a:t>Store</a:t>
            </a:r>
            <a:r>
              <a:rPr lang="it-IT" sz="1900" dirty="0" smtClean="0">
                <a:latin typeface="Arial Rounded MT Bold" panose="020F0704030504030204" pitchFamily="34" charset="0"/>
              </a:rPr>
              <a:t> del telefono. </a:t>
            </a:r>
          </a:p>
          <a:p>
            <a:pPr marL="0" indent="0" algn="just">
              <a:buNone/>
            </a:pPr>
            <a:endParaRPr lang="it-IT" sz="1000" dirty="0" smtClean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Arial Rounded MT Bold" panose="020F0704030504030204" pitchFamily="34" charset="0"/>
              </a:rPr>
              <a:t>Ogni informazione potrà essere richiesta al numero 0783/853015 Ufficio </a:t>
            </a:r>
            <a:r>
              <a:rPr lang="it-IT" sz="1800" dirty="0">
                <a:latin typeface="Arial Rounded MT Bold" panose="020F0704030504030204" pitchFamily="34" charset="0"/>
              </a:rPr>
              <a:t>Servizi Territoriali alla </a:t>
            </a:r>
            <a:r>
              <a:rPr lang="it-IT" sz="1800" dirty="0" smtClean="0">
                <a:latin typeface="Arial Rounded MT Bold" panose="020F0704030504030204" pitchFamily="34" charset="0"/>
              </a:rPr>
              <a:t>Persona oppure all’indirizzo mail </a:t>
            </a:r>
            <a:r>
              <a:rPr lang="it-IT" sz="1800" dirty="0" smtClean="0">
                <a:latin typeface="Arial Rounded MT Bold" panose="020F0704030504030204" pitchFamily="34" charset="0"/>
                <a:hlinkClick r:id="rId7"/>
              </a:rPr>
              <a:t>servi</a:t>
            </a:r>
            <a:r>
              <a:rPr lang="it-IT" sz="1800" u="sng" dirty="0" smtClean="0">
                <a:latin typeface="Arial Rounded MT Bold" panose="020F0704030504030204" pitchFamily="34" charset="0"/>
                <a:hlinkClick r:id="rId7"/>
              </a:rPr>
              <a:t>zi.sociali@co</a:t>
            </a:r>
            <a:r>
              <a:rPr lang="it-IT" sz="1800" dirty="0" smtClean="0">
                <a:latin typeface="Arial Rounded MT Bold" panose="020F0704030504030204" pitchFamily="34" charset="0"/>
                <a:hlinkClick r:id="rId7"/>
              </a:rPr>
              <a:t>mune.terralba.or.it</a:t>
            </a:r>
            <a:r>
              <a:rPr lang="it-IT" sz="1800" dirty="0">
                <a:latin typeface="Arial Rounded MT Bold" panose="020F0704030504030204" pitchFamily="34" charset="0"/>
              </a:rPr>
              <a:t> </a:t>
            </a:r>
            <a:r>
              <a:rPr lang="it-IT" sz="1800" dirty="0" smtClean="0">
                <a:latin typeface="Arial Rounded MT Bold" panose="020F0704030504030204" pitchFamily="34" charset="0"/>
              </a:rPr>
              <a:t>indirizzo </a:t>
            </a:r>
            <a:r>
              <a:rPr lang="it-IT" sz="1800" dirty="0" err="1">
                <a:latin typeface="Arial Rounded MT Bold" panose="020F0704030504030204" pitchFamily="34" charset="0"/>
              </a:rPr>
              <a:t>pec</a:t>
            </a:r>
            <a:r>
              <a:rPr lang="it-IT" sz="1800" dirty="0">
                <a:latin typeface="Arial Rounded MT Bold" panose="020F0704030504030204" pitchFamily="34" charset="0"/>
              </a:rPr>
              <a:t>: </a:t>
            </a:r>
            <a:r>
              <a:rPr lang="it-IT" sz="1800" dirty="0" smtClean="0">
                <a:latin typeface="Arial Rounded MT Bold" panose="020F0704030504030204" pitchFamily="34" charset="0"/>
              </a:rPr>
              <a:t>protocollo.terralba@cert.legalmail.it</a:t>
            </a:r>
            <a:endParaRPr lang="it-IT" sz="1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46" y="1886453"/>
            <a:ext cx="1699694" cy="114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1557907" y="404664"/>
            <a:ext cx="9073009" cy="1296144"/>
          </a:xfrm>
          <a:prstGeom prst="rect">
            <a:avLst/>
          </a:prstGeom>
        </p:spPr>
        <p:txBody>
          <a:bodyPr vert="horz" lIns="121899" tIns="60949" rIns="121899" bIns="60949" rtlCol="0" anchor="b">
            <a:normAutofit fontScale="47500" lnSpcReduction="20000"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8000" b="1" dirty="0" smtClean="0">
                <a:solidFill>
                  <a:schemeClr val="accent6"/>
                </a:solidFill>
                <a:latin typeface="Arial Rounded MT Bold" panose="020F0704030504030204" pitchFamily="34" charset="0"/>
              </a:rPr>
              <a:t>Servizio Mensa </a:t>
            </a:r>
            <a:r>
              <a:rPr lang="it-IT" sz="8000" b="1" dirty="0" smtClean="0">
                <a:latin typeface="Arial Rounded MT Bold" panose="020F0704030504030204" pitchFamily="34" charset="0"/>
              </a:rPr>
              <a:t/>
            </a:r>
            <a:br>
              <a:rPr lang="it-IT" sz="8000" b="1" dirty="0" smtClean="0">
                <a:latin typeface="Arial Rounded MT Bold" panose="020F0704030504030204" pitchFamily="34" charset="0"/>
              </a:rPr>
            </a:br>
            <a:r>
              <a:rPr lang="it-IT" sz="4400" dirty="0" smtClean="0">
                <a:solidFill>
                  <a:schemeClr val="accent3"/>
                </a:solidFill>
                <a:latin typeface="Arial Rounded MT Bold" panose="020F0704030504030204" pitchFamily="34" charset="0"/>
              </a:rPr>
              <a:t>Scuola Statale dell’infanzia</a:t>
            </a:r>
          </a:p>
          <a:p>
            <a:pPr algn="ctr"/>
            <a:r>
              <a:rPr lang="it-IT" sz="5500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Anno scolastico </a:t>
            </a:r>
            <a:r>
              <a:rPr lang="it-IT" sz="5500" dirty="0" smtClean="0">
                <a:solidFill>
                  <a:schemeClr val="accent6"/>
                </a:solidFill>
                <a:latin typeface="Arial Rounded MT Bold" panose="020F0704030504030204" pitchFamily="34" charset="0"/>
              </a:rPr>
              <a:t>2024/2025</a:t>
            </a:r>
            <a:endParaRPr lang="it-IT" sz="5500" dirty="0">
              <a:solidFill>
                <a:schemeClr val="accent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9118748" y="332656"/>
            <a:ext cx="2592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i="1" dirty="0">
                <a:solidFill>
                  <a:srgbClr val="0505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Assessorato </a:t>
            </a:r>
            <a:r>
              <a:rPr lang="it-IT" sz="1200" b="1" i="1" dirty="0" smtClean="0">
                <a:solidFill>
                  <a:srgbClr val="0505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alla Pubblica Istruzione </a:t>
            </a:r>
            <a:endParaRPr lang="it-IT" sz="1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894612" y="5919663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it-IT" sz="1200" dirty="0" smtClean="0">
                <a:solidFill>
                  <a:srgbClr val="243D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/>
              </a:rPr>
              <a:t>Servizi </a:t>
            </a:r>
            <a:r>
              <a:rPr lang="it-IT" sz="1200" dirty="0">
                <a:solidFill>
                  <a:srgbClr val="243D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/>
              </a:rPr>
              <a:t>Territoriali alla Persona </a:t>
            </a:r>
          </a:p>
          <a:p>
            <a:pPr lvl="0" algn="ctr" defTabSz="914400"/>
            <a:r>
              <a:rPr lang="it-IT" sz="1200" dirty="0">
                <a:solidFill>
                  <a:srgbClr val="243D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/>
              </a:rPr>
              <a:t>Responsabile del Servizio </a:t>
            </a:r>
            <a:r>
              <a:rPr lang="it-IT" sz="1200" dirty="0" err="1">
                <a:solidFill>
                  <a:srgbClr val="243D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/>
              </a:rPr>
              <a:t>Dott.Tiziano</a:t>
            </a:r>
            <a:r>
              <a:rPr lang="it-IT" sz="1200" dirty="0">
                <a:solidFill>
                  <a:srgbClr val="243D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/>
              </a:rPr>
              <a:t> </a:t>
            </a:r>
            <a:r>
              <a:rPr lang="it-IT" sz="1200" dirty="0" err="1">
                <a:solidFill>
                  <a:srgbClr val="243D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/>
              </a:rPr>
              <a:t>Lampis</a:t>
            </a:r>
            <a:endParaRPr lang="it-IT" sz="1200" dirty="0">
              <a:solidFill>
                <a:srgbClr val="243D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/>
            </a:endParaRPr>
          </a:p>
        </p:txBody>
      </p:sp>
      <p:pic>
        <p:nvPicPr>
          <p:cNvPr id="11" name="Immagine 10" descr="Mensa App"/>
          <p:cNvPicPr>
            <a:picLocks noGrp="1" noChangeAspect="1"/>
          </p:cNvPicPr>
          <p:nvPr isPhoto="1"/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740" y="3536690"/>
            <a:ext cx="2808312" cy="17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700CCB-20BA-4760-AB9F-AC3B63ED32E0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194</Words>
  <Application>Microsoft Office PowerPoint</Application>
  <PresentationFormat>Personalizzato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Constantia</vt:lpstr>
      <vt:lpstr>Segoe Print</vt:lpstr>
      <vt:lpstr>Segoe UI Semilight</vt:lpstr>
      <vt:lpstr>Trebuchet MS</vt:lpstr>
      <vt:lpstr>Wingdings 3</vt:lpstr>
      <vt:lpstr>Sfaccettatura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titolo</dc:title>
  <dc:creator>irenecasu</dc:creator>
  <cp:lastModifiedBy>Francesca Scano</cp:lastModifiedBy>
  <cp:revision>50</cp:revision>
  <cp:lastPrinted>2019-09-10T05:51:36Z</cp:lastPrinted>
  <dcterms:created xsi:type="dcterms:W3CDTF">2019-06-26T10:29:42Z</dcterms:created>
  <dcterms:modified xsi:type="dcterms:W3CDTF">2024-09-13T10:34:29Z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