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77" r:id="rId7"/>
    <p:sldId id="273" r:id="rId8"/>
    <p:sldId id="269" r:id="rId9"/>
    <p:sldId id="274" r:id="rId10"/>
    <p:sldId id="283" r:id="rId11"/>
    <p:sldId id="286" r:id="rId12"/>
    <p:sldId id="287" r:id="rId13"/>
    <p:sldId id="288" r:id="rId14"/>
    <p:sldId id="289" r:id="rId15"/>
    <p:sldId id="290" r:id="rId16"/>
    <p:sldId id="261" r:id="rId17"/>
  </p:sldIdLst>
  <p:sldSz cx="12188825" cy="6858000"/>
  <p:notesSz cx="6797675" cy="9926638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33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r">
              <a:defRPr sz="1200"/>
            </a:lvl1pPr>
          </a:lstStyle>
          <a:p>
            <a:pPr rtl="0"/>
            <a:fld id="{1880575C-FC6A-4C1A-85CD-BB3FB2128481}" type="datetime1">
              <a:rPr lang="it-IT" smtClean="0"/>
              <a:t>13/09/2024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/>
          <a:lstStyle>
            <a:lvl1pPr algn="r">
              <a:defRPr sz="1200"/>
            </a:lvl1pPr>
          </a:lstStyle>
          <a:p>
            <a:pPr rtl="0"/>
            <a:fld id="{5612DE50-DFFF-46D6-B666-3F822CA36530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3" tIns="45636" rIns="91273" bIns="45636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7"/>
          </a:xfrm>
          <a:prstGeom prst="rect">
            <a:avLst/>
          </a:prstGeom>
        </p:spPr>
        <p:txBody>
          <a:bodyPr vert="horz" lIns="91273" tIns="45636" rIns="91273" bIns="45636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1"/>
          </a:xfrm>
          <a:prstGeom prst="rect">
            <a:avLst/>
          </a:prstGeom>
        </p:spPr>
        <p:txBody>
          <a:bodyPr vert="horz" lIns="91273" tIns="45636" rIns="91273" bIns="45636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32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978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6752">
              <a:defRPr/>
            </a:pPr>
            <a:fld id="{B045B7DE-1198-4F2F-B574-CA8CAE341642}" type="slidenum">
              <a:rPr lang="it-IT">
                <a:solidFill>
                  <a:srgbClr val="000000"/>
                </a:solidFill>
                <a:latin typeface="Constantia"/>
              </a:rPr>
              <a:pPr defTabSz="1216752">
                <a:defRPr/>
              </a:pPr>
              <a:t>3</a:t>
            </a:fld>
            <a:endParaRPr lang="it-IT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9410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541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49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6752">
              <a:defRPr/>
            </a:pPr>
            <a:fld id="{B045B7DE-1198-4F2F-B574-CA8CAE341642}" type="slidenum">
              <a:rPr lang="it-IT">
                <a:solidFill>
                  <a:srgbClr val="000000"/>
                </a:solidFill>
                <a:latin typeface="Constantia"/>
              </a:rPr>
              <a:pPr defTabSz="1216752">
                <a:defRPr/>
              </a:pPr>
              <a:t>6</a:t>
            </a:fld>
            <a:endParaRPr lang="it-IT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6387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93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i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ettangolo arrotondat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Rettangolo con angoli arrotondati sullo stesso lat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283C3F-44EC-4536-86AC-833F356689EC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0016D5-CC65-49A7-AAA2-22CD5856759F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i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ettangolo arrotondat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Rettangolo con angoli arrotondati sullo stesso lat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grpSp>
        <p:nvGrpSpPr>
          <p:cNvPr id="15" name="grafico inferiore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igura a mano libera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7" name="Rettangolo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noProof="0" dirty="0"/>
            </a:p>
          </p:txBody>
        </p:sp>
      </p:grp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CCD92-D540-4142-B231-984E24B81DD2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9AEBFC-5CD6-4C9B-A9B4-BCAE47D5A021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quadrati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ettangolo arrotondato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Rettangolo con angoli arrotondati sullo stesso lato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grpSp>
        <p:nvGrpSpPr>
          <p:cNvPr id="19" name="grafico inferior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igura a mano libera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21" name="Rettango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70768-2179-46EC-9A09-8CBC2E9A5B58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AB709-3820-4993-8A34-021B8E985901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8B626-26BA-46B5-AA16-C4810B16258D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CF3C7D-0309-42E3-AD6F-B6A010B94016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co inferior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igura a mano libera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0" name="Rettango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8E412C-5358-44DF-9141-A058DB623C11}" type="datetime1">
              <a:rPr lang="it-IT" smtClean="0"/>
              <a:t>13/09/2024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C8E03-EC83-4BDC-BBD6-439F252C2F6C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BC409-1B67-41B5-BE98-637886986C6E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co inferior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igura a mano libera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8" name="Rettango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noProof="0" dirty="0"/>
            </a:p>
          </p:txBody>
        </p:sp>
      </p:grpSp>
      <p:grpSp>
        <p:nvGrpSpPr>
          <p:cNvPr id="7" name="quadrati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ettangolo arrotondat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0" name="Rettangolo con angoli arrotondati sullo stesso lat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275D3FE8-4B0B-494C-BAC9-A3BA6FFB131A}" type="datetime1">
              <a:rPr lang="it-IT" noProof="0" smtClean="0"/>
              <a:t>13/09/2024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http://www.comune.terralba.or.it/Images/logo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3.eticasoluzioni.com/terralbaportalege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zi.sociali@comune.terralba.or.it" TargetMode="External"/><Relationship Id="rId7" Type="http://schemas.openxmlformats.org/officeDocument/2006/relationships/image" Target="http://www.comune.terralba.or.it/Images/logo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wmf"/><Relationship Id="rId4" Type="http://schemas.openxmlformats.org/officeDocument/2006/relationships/hyperlink" Target="http://www.comune.terralba.or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omune.terralba.or.it/Images/logo.gi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omune.terralba.or.it/Images/logo.gif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omune.terralba.or.it/Images/logo.gi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eticasoluzioni.com/iscrizioninetterralba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omune.terralba.or.it/Images/logo.gi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7948" y="820522"/>
            <a:ext cx="9141619" cy="1266404"/>
          </a:xfrm>
        </p:spPr>
        <p:txBody>
          <a:bodyPr rtlCol="0"/>
          <a:lstStyle/>
          <a:p>
            <a:pPr algn="ctr"/>
            <a:r>
              <a:rPr lang="it-IT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Servizio Mensa </a:t>
            </a:r>
            <a:r>
              <a:rPr lang="it-IT" sz="4400" dirty="0">
                <a:latin typeface="Arial Rounded MT Bold" panose="020F0704030504030204" pitchFamily="34" charset="0"/>
              </a:rPr>
              <a:t/>
            </a:r>
            <a:br>
              <a:rPr lang="it-IT" sz="4400" dirty="0"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Scuola Statale dell’infanzia</a:t>
            </a:r>
            <a:endParaRPr lang="it-IT" sz="4400" dirty="0">
              <a:solidFill>
                <a:schemeClr val="accent3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it-IT" sz="54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Guida al servizio</a:t>
            </a:r>
          </a:p>
        </p:txBody>
      </p:sp>
      <p:pic>
        <p:nvPicPr>
          <p:cNvPr id="4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5733256"/>
            <a:ext cx="1880683" cy="5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670476" y="5866587"/>
            <a:ext cx="5400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it-IT" sz="1500" dirty="0">
                <a:solidFill>
                  <a:srgbClr val="243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Servizi Territoriali alla Persona </a:t>
            </a:r>
          </a:p>
          <a:p>
            <a:pPr lvl="0" algn="ctr" defTabSz="914400"/>
            <a:r>
              <a:rPr lang="it-IT" sz="1200" dirty="0">
                <a:solidFill>
                  <a:srgbClr val="243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Responsabile del Servizio </a:t>
            </a:r>
            <a:r>
              <a:rPr lang="it-IT" sz="1200" dirty="0" err="1">
                <a:solidFill>
                  <a:srgbClr val="243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Dott.Tiziano</a:t>
            </a:r>
            <a:r>
              <a:rPr lang="it-IT" sz="1200" dirty="0">
                <a:solidFill>
                  <a:srgbClr val="243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 </a:t>
            </a:r>
            <a:r>
              <a:rPr lang="it-IT" sz="1200" dirty="0" err="1">
                <a:solidFill>
                  <a:srgbClr val="243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Lampis</a:t>
            </a:r>
            <a:endParaRPr lang="it-IT" sz="1200" dirty="0">
              <a:solidFill>
                <a:srgbClr val="243D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01317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1412" y="1124744"/>
            <a:ext cx="4875530" cy="504745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Clr>
                <a:srgbClr val="89C01C">
                  <a:lumMod val="75000"/>
                </a:srgbClr>
              </a:buClr>
              <a:buNone/>
            </a:pPr>
            <a:r>
              <a:rPr lang="it-IT" sz="15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Una volta effettuata la domanda di iscrizione online il genitore riceverà una e-mail di conferma di corretta </a:t>
            </a:r>
            <a:r>
              <a:rPr lang="it-IT" sz="15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compilazione all’indirizzo di posta elettronica inserito in sede di iscrizione online. </a:t>
            </a:r>
            <a:r>
              <a:rPr lang="it-IT" sz="15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Qui di seguito un esempio di mail</a:t>
            </a:r>
            <a:r>
              <a:rPr lang="it-IT" sz="15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endParaRPr lang="it-IT" sz="15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lvl="0" indent="0" algn="just">
              <a:buClr>
                <a:srgbClr val="89C01C">
                  <a:lumMod val="75000"/>
                </a:srgbClr>
              </a:buClr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Clr>
                <a:srgbClr val="89C01C">
                  <a:lumMod val="75000"/>
                </a:srgbClr>
              </a:buClr>
              <a:buNone/>
            </a:pPr>
            <a:r>
              <a:rPr lang="it-IT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Ad ogni alunno iscritto al servizio verrà assegnato un CODICE UTENTE una PASSWORD e un CODICE DISDETTA </a:t>
            </a:r>
          </a:p>
          <a:p>
            <a:pPr marL="0" lvl="0" indent="0" algn="just">
              <a:buClr>
                <a:srgbClr val="89C01C">
                  <a:lumMod val="75000"/>
                </a:srgbClr>
              </a:buClr>
              <a:buNone/>
            </a:pPr>
            <a:r>
              <a:rPr lang="it-IT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Tali credenziali saranno necessarie</a:t>
            </a:r>
            <a:r>
              <a:rPr lang="it-IT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per la gestione disdetta pasto, a carico del genitore, per effettuare i pagamenti e per la consultazione del proprio estratto conto sul PORTALE GENITORI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10</a:t>
            </a:fld>
            <a:endParaRPr lang="it-IT" noProof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243472"/>
            <a:ext cx="4875530" cy="39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3852" y="1700808"/>
            <a:ext cx="9751060" cy="1260376"/>
          </a:xfrm>
        </p:spPr>
        <p:txBody>
          <a:bodyPr>
            <a:normAutofit fontScale="90000"/>
          </a:bodyPr>
          <a:lstStyle/>
          <a:p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COME VISIONALE/MODIFICARE UNA DOMANDA DI ISCRIZSIONE GIA’ EFFETTUATA – DURANTE IL PERIODO DI APERTURA DELLE ISCRIZIONI</a:t>
            </a:r>
            <a:b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- PER I NUOVI ISCRITTI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(che quindi non hanno mai avuto un codice utente ed una password assegnati) l’accesso deve essere effettuato accedendo al </a:t>
            </a:r>
            <a:r>
              <a:rPr lang="it-IT" sz="2000" b="1" u="sng" dirty="0" smtClean="0">
                <a:solidFill>
                  <a:schemeClr val="accent3">
                    <a:lumMod val="50000"/>
                  </a:schemeClr>
                </a:solidFill>
              </a:rPr>
              <a:t>portale genitori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https://www3.eticasoluzioni.com/terralbaportalegen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 , inserire le informazioni CODICE FISCALE (alunno) e PASSWORD (ricevuta nella lettera credenziali) e premere il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tasto verde «SONO UN NUOVO ISCRITTO». 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Eseguire il cambio password, modificare i dati, salvare e scaricare la documentazione generata al termine dell’iscrizione.</a:t>
            </a:r>
            <a:endParaRPr lang="it-I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11</a:t>
            </a:fld>
            <a:endParaRPr lang="it-IT" noProof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3050632"/>
            <a:ext cx="7972591" cy="3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COME ACCEDERE ALLA APP «COMUNICAP»</a:t>
            </a:r>
            <a:endParaRPr lang="it-I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 err="1"/>
              <a:t>ComunicApp</a:t>
            </a:r>
            <a:r>
              <a:rPr lang="it-IT" sz="1800" dirty="0"/>
              <a:t> è l’APP più diffusa dedicata ai servizi scolastici dei tuoi bambini. </a:t>
            </a:r>
            <a:r>
              <a:rPr lang="it-IT" sz="1800" dirty="0" smtClean="0"/>
              <a:t>Ti </a:t>
            </a:r>
            <a:r>
              <a:rPr lang="it-IT" sz="1800" dirty="0"/>
              <a:t>permette di essere sempre aggiornato in tempo reale e di effettuare tante altre operazioni relative ai servizi di frequentazione, in modo semplice e </a:t>
            </a:r>
            <a:r>
              <a:rPr lang="it-IT" sz="1800" dirty="0" smtClean="0"/>
              <a:t>intuitivo. Scaricare l’applicazione direttamente sul proprio Smartphone </a:t>
            </a:r>
            <a:r>
              <a:rPr lang="it-IT" sz="1800" dirty="0" err="1" smtClean="0"/>
              <a:t>iOs</a:t>
            </a:r>
            <a:r>
              <a:rPr lang="it-IT" sz="1800" dirty="0" smtClean="0"/>
              <a:t>, </a:t>
            </a:r>
            <a:r>
              <a:rPr lang="it-IT" sz="1800" dirty="0" err="1" smtClean="0"/>
              <a:t>Android</a:t>
            </a:r>
            <a:r>
              <a:rPr lang="it-IT" sz="1800" dirty="0" smtClean="0"/>
              <a:t> e su </a:t>
            </a:r>
            <a:r>
              <a:rPr lang="it-IT" sz="1800" dirty="0" err="1" smtClean="0"/>
              <a:t>tablet</a:t>
            </a:r>
            <a:r>
              <a:rPr lang="it-IT" sz="1800" dirty="0" smtClean="0"/>
              <a:t> </a:t>
            </a:r>
            <a:r>
              <a:rPr lang="it-IT" sz="1800" dirty="0" err="1" smtClean="0"/>
              <a:t>Android</a:t>
            </a:r>
            <a:r>
              <a:rPr lang="it-IT" sz="1800" dirty="0" smtClean="0"/>
              <a:t> dotati di accesso ad Internet.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12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2924944"/>
            <a:ext cx="740090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3" y="980728"/>
            <a:ext cx="9751060" cy="5184576"/>
          </a:xfrm>
        </p:spPr>
        <p:txBody>
          <a:bodyPr rtlCol="0"/>
          <a:lstStyle/>
          <a:p>
            <a:r>
              <a:rPr lang="it-IT" sz="25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Per chiarimenti e/o informazioni sul servizio rivolgersi a:</a:t>
            </a:r>
            <a:br>
              <a:rPr lang="it-IT" sz="25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2500" dirty="0">
                <a:solidFill>
                  <a:srgbClr val="9A5315"/>
                </a:solidFill>
                <a:latin typeface="Segoe Print"/>
              </a:rPr>
              <a:t/>
            </a:r>
            <a:br>
              <a:rPr lang="it-IT" sz="2500" dirty="0">
                <a:solidFill>
                  <a:srgbClr val="9A5315"/>
                </a:solidFill>
                <a:latin typeface="Segoe Print"/>
              </a:rPr>
            </a:br>
            <a:r>
              <a:rPr lang="it-IT" sz="25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COMUNE DI TERRALBA</a:t>
            </a:r>
            <a:br>
              <a:rPr lang="it-IT" sz="25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ufficio Servizi Territoriali alla Persona </a:t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Piano terra (fianco </a:t>
            </a:r>
            <a:r>
              <a:rPr lang="it-IT" sz="160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ufficio anagrafe)–  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via Baccelli n.1 – Terralba</a:t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Tel. </a:t>
            </a:r>
            <a:r>
              <a:rPr lang="it-IT" sz="1600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0783/853015 </a:t>
            </a:r>
            <a:br>
              <a:rPr lang="it-IT" sz="1600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Indirizzo 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e-mail : </a:t>
            </a:r>
            <a:r>
              <a:rPr lang="it-IT" sz="1600" dirty="0">
                <a:solidFill>
                  <a:srgbClr val="CC0000"/>
                </a:solidFill>
                <a:latin typeface="Arial Rounded MT Bold" panose="020F0704030504030204" pitchFamily="34" charset="0"/>
                <a:hlinkClick r:id="rId3"/>
              </a:rPr>
              <a:t>servizi.sociali@comune.terralba.or.it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Indirizzo </a:t>
            </a:r>
            <a:r>
              <a:rPr lang="it-IT" sz="1600" dirty="0" err="1">
                <a:solidFill>
                  <a:srgbClr val="9A5315"/>
                </a:solidFill>
                <a:latin typeface="Arial Rounded MT Bold" panose="020F0704030504030204" pitchFamily="34" charset="0"/>
              </a:rPr>
              <a:t>pec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: </a:t>
            </a:r>
            <a:r>
              <a:rPr lang="it-IT" sz="1600" dirty="0">
                <a:solidFill>
                  <a:srgbClr val="6DC025">
                    <a:lumMod val="75000"/>
                  </a:srgbClr>
                </a:solidFill>
                <a:latin typeface="Arial Rounded MT Bold" panose="020F0704030504030204" pitchFamily="34" charset="0"/>
              </a:rPr>
              <a:t>protocollo.terralba@cert.legalmail.it</a:t>
            </a:r>
            <a:br>
              <a:rPr lang="it-IT" sz="1600" dirty="0">
                <a:solidFill>
                  <a:srgbClr val="6DC025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Sito web</a:t>
            </a:r>
            <a:r>
              <a:rPr lang="it-IT" sz="16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: </a:t>
            </a:r>
            <a:r>
              <a:rPr lang="it-IT" sz="1600" dirty="0">
                <a:solidFill>
                  <a:srgbClr val="CC0000"/>
                </a:solidFill>
                <a:latin typeface="Arial Rounded MT Bold" panose="020F0704030504030204" pitchFamily="34" charset="0"/>
                <a:hlinkClick r:id="rId4"/>
              </a:rPr>
              <a:t>www.comune.terralba.or.it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</a:t>
            </a:r>
            <a:r>
              <a:rPr lang="it-IT" sz="1600" b="1" dirty="0">
                <a:solidFill>
                  <a:srgbClr val="9A5315"/>
                </a:solidFill>
                <a:latin typeface="Arial Rounded MT Bold" panose="020F0704030504030204" pitchFamily="34" charset="0"/>
              </a:rPr>
              <a:t>DITTA </a:t>
            </a:r>
            <a:r>
              <a:rPr lang="it-IT" sz="1600" b="1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GESTORE </a:t>
            </a:r>
            <a:r>
              <a:rPr lang="it-IT" sz="1600" b="1" dirty="0">
                <a:solidFill>
                  <a:srgbClr val="9A5315"/>
                </a:solidFill>
                <a:latin typeface="Arial Rounded MT Bold" panose="020F0704030504030204" pitchFamily="34" charset="0"/>
              </a:rPr>
              <a:t>DEL SERVIZIO</a:t>
            </a:r>
            <a:br>
              <a:rPr lang="it-IT" sz="1600" b="1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b="1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AURORA Società 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Cooperativa - </a:t>
            </a:r>
            <a:r>
              <a:rPr lang="it-IT" sz="1600" b="1" dirty="0">
                <a:solidFill>
                  <a:srgbClr val="9A5315"/>
                </a:solidFill>
                <a:latin typeface="Arial Rounded MT Bold" panose="020F0704030504030204" pitchFamily="34" charset="0"/>
              </a:rPr>
              <a:t>Terralba</a:t>
            </a: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 Tel. 3403949014 (Nocco Francesca)</a:t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/>
            </a:r>
            <a:b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6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           </a:t>
            </a:r>
            <a:r>
              <a:rPr lang="it-IT" sz="13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      IL RESPONSABILE DEL SERVIZIO</a:t>
            </a:r>
            <a:br>
              <a:rPr lang="it-IT" sz="1300" dirty="0">
                <a:solidFill>
                  <a:srgbClr val="9A5315"/>
                </a:solidFill>
                <a:latin typeface="Arial Rounded MT Bold" panose="020F0704030504030204" pitchFamily="34" charset="0"/>
              </a:rPr>
            </a:br>
            <a:r>
              <a:rPr lang="it-IT" sz="1300" dirty="0">
                <a:solidFill>
                  <a:srgbClr val="9A5315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      (F.to Dr. Tiziano </a:t>
            </a:r>
            <a:r>
              <a:rPr lang="it-IT" sz="1300" dirty="0" err="1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Lampis</a:t>
            </a:r>
            <a:r>
              <a:rPr lang="it-IT" sz="1300" dirty="0" smtClean="0">
                <a:solidFill>
                  <a:srgbClr val="9A5315"/>
                </a:solidFill>
                <a:latin typeface="Arial Rounded MT Bold" panose="020F0704030504030204" pitchFamily="34" charset="0"/>
              </a:rPr>
              <a:t>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6100192"/>
            <a:ext cx="691032" cy="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53852" y="548680"/>
            <a:ext cx="10441160" cy="5623520"/>
          </a:xfrm>
        </p:spPr>
        <p:txBody>
          <a:bodyPr rtlCol="0">
            <a:normAutofit/>
          </a:bodyPr>
          <a:lstStyle/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31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Sommario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200" dirty="0" smtClean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200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200" dirty="0" smtClean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200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217170" indent="-17145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r>
              <a:rPr lang="it-IT" sz="14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</a:t>
            </a:r>
            <a:r>
              <a:rPr lang="it-IT" sz="18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Finalità, destinatari, descrizione……………………………………………………….. Pag.   3</a:t>
            </a:r>
          </a:p>
          <a:p>
            <a:pPr marL="217170" indent="-17145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r>
              <a:rPr lang="it-IT" sz="18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Commissione mensa, modalità di presentazione della domanda……………….. Pag.   4</a:t>
            </a:r>
          </a:p>
          <a:p>
            <a:pPr marL="217170" indent="-17145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r>
              <a:rPr lang="it-IT" sz="18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Norme sull’applicazione della quota di contribuzione, tariffe……………………. Pag.   5</a:t>
            </a:r>
          </a:p>
          <a:p>
            <a:pPr marL="217170" indent="-17145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r>
              <a:rPr lang="it-IT" sz="18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Sistema informatizzato </a:t>
            </a:r>
            <a:r>
              <a:rPr lang="it-IT" sz="1800" dirty="0" err="1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SchoolNet</a:t>
            </a:r>
            <a:r>
              <a:rPr lang="it-IT" sz="18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   ………………………………………………….. Pag.   6-10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6100192"/>
            <a:ext cx="691032" cy="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909836" y="548680"/>
            <a:ext cx="10585176" cy="5623520"/>
          </a:xfrm>
        </p:spPr>
        <p:txBody>
          <a:bodyPr rtlCol="0">
            <a:normAutofit fontScale="92500" lnSpcReduction="10000"/>
          </a:bodyPr>
          <a:lstStyle/>
          <a:p>
            <a:pPr marL="45720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5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Finalità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servizio di ristorazione scolastica è un servizio di interesse pubblico che ha come obbiettivo principale quello di fornire un pasto: di qualità; equilibrato dal punto di vista nutrizionale; sicuro dal punto di vista igienico-sanitario.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Allo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stesso tempo, la fruizione del pasto rappresenta un momento integrativo dell’attività educativa, svolgendo un ruolo attivo di educazione alimentare corretta per salvaguardare la salute e prevenire patologie cronico degenerative (diabete, obesità, etc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.).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5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Destinatari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Il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servizio è destinato ai bambini/e neo-iscritti e/o frequentanti la scuola materna statale dell’infanzia di Terralba, suddivisi nei plessi di via Eleonora, via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Asilo,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nonché gli alunni della scuola primaria ad orario prolungato.</a:t>
            </a: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5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Descrizione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servizio è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svolto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da Ditta specializzata nel settore della ristorazione scolastica, aggiudicataria della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gara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d’appalto indetta dal Comune.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servizio viene garantito quotidianamente a tutti i bambini presenti a scuola in conformità al calendario scolastico, normalmente dal lunedì al venerdì (salvo eccezioni e casi particolari).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L’orario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 inizio della consumazione dei pasti è fissato per le ore 12:00 (salvo diverso orario giustificato da comprovate esigenze didattiche).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pasti saranno preparati utilizzando il centro di cottura esistente nel plesso scolastico di via Eleonora e confezionati in conformità alle tabelle dietetiche approvate ai sensi della normativa vigente. Sarà assicurata e garantita la preparazione e somministrazione di diete speciali a favore degli alunni che produrranno apposita certificazione medico-specialistica.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occasione di uscite didattiche, anche per un numero parziale di alunni, il pasto sarà assicurato dalla fornitura di un cestino picnic individuale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947770" lvl="2" indent="0" algn="just" defTabSz="914400">
              <a:lnSpc>
                <a:spcPct val="100000"/>
              </a:lnSpc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Nell’esecuzione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del servizio la Ditta aggiudicataria dovrà attenersi scrupolosamente a tutte le prescrizioni che regolano la materia della ristorazione scolastica. </a:t>
            </a:r>
            <a:endParaRPr lang="it-IT" sz="1400" dirty="0">
              <a:latin typeface="Arial Rounded MT Bold" panose="020F0704030504030204" pitchFamily="34" charset="0"/>
            </a:endParaRP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6100192"/>
            <a:ext cx="691032" cy="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909836" y="548680"/>
            <a:ext cx="10657184" cy="5623520"/>
          </a:xfrm>
        </p:spPr>
        <p:txBody>
          <a:bodyPr rtlCol="0">
            <a:normAutofit fontScale="92500"/>
          </a:bodyPr>
          <a:lstStyle/>
          <a:p>
            <a:pPr marL="45720" lvl="0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6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Commissione mensa</a:t>
            </a:r>
          </a:p>
          <a:p>
            <a:pPr marL="496745" lvl="1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monitoraggio della qualità del servizio è di competenza di diversi attori: Comune, ASL, gestore del servizio, utenza.</a:t>
            </a:r>
          </a:p>
          <a:p>
            <a:pPr marL="496745" lvl="1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All’interno di tale sistema opera la Commissione mensa la quale svolge un ruolo di collegamento tra diversi attori del servizio, facendosi carico di riportare i suggerimenti ed i reclami che pervengono dall’utenza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stessa, e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 collaborare nel monitoraggio dell’accettabilità del pasto e delle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modalità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 erogazione del servizio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96745" lvl="1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attuazione dei principi sopra indicati è stato approvato con deliberazione di Consiglio Comunale n.2 del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24.02.2015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, apposito regolamento che disciplina l’istituzione e il funzionamento della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Commissione, modificato successivamente con Deliberazione del Consiglio Comunale n. 60 del 29.11.2022</a:t>
            </a:r>
            <a:r>
              <a:rPr lang="it-IT" sz="14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96745" lvl="1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300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34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Modalità di presentazione della domanda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it-IT" sz="17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Per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poter fruire della mensa scolastica le famiglie interessate dovranno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obbligatoriamente effettuare </a:t>
            </a:r>
            <a:r>
              <a:rPr lang="it-IT" sz="17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l’iscrizione on-line al sistema informatizzato </a:t>
            </a:r>
            <a:r>
              <a:rPr lang="it-IT" sz="1700" b="1" u="sng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School Net</a:t>
            </a:r>
            <a:r>
              <a:rPr lang="it-IT" sz="1700" u="sng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come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successivamente specificato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L’iscrizione al sistema informatizzato </a:t>
            </a:r>
            <a:r>
              <a:rPr lang="it-IT" sz="1700" dirty="0" err="1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SchoolNet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dovrà essere effettuata da parte del genitore che sostiene la spesa per  il minore fiscalmente a suo carico.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it-IT" sz="17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Gli interessati potranno rivolgersi all’ufficio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amministrativo del Servizio – Servizi Territoriali alla Persona –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(piano terra fianco ufficio anagrafe), </a:t>
            </a:r>
            <a:r>
              <a:rPr lang="it-IT" sz="1700" u="sng" dirty="0" smtClean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previo appuntamento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, per una verifica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preventiva della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documentazione da allegare al sistema informatizzato School Net,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nei seguenti giorni e orari:</a:t>
            </a:r>
          </a:p>
          <a:p>
            <a:pPr marL="914400" lvl="2" indent="0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MATTINA –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lunedì-martedì-mercoledì-giovedì-venerdì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dalle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11:00 </a:t>
            </a:r>
            <a:r>
              <a:rPr lang="it-IT" sz="17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alle </a:t>
            </a: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13:00</a:t>
            </a:r>
            <a:endParaRPr lang="it-IT" sz="17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914400" lvl="2" indent="0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it-IT" sz="17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Per gli appuntamenti telefonare al 0783/853015</a:t>
            </a:r>
            <a:endParaRPr lang="it-IT" sz="17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96745" lvl="1" indent="0" algn="just" defTabSz="914400"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300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6100192"/>
            <a:ext cx="691032" cy="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92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548680"/>
            <a:ext cx="10353600" cy="720080"/>
          </a:xfrm>
        </p:spPr>
        <p:txBody>
          <a:bodyPr rtlCol="0">
            <a:normAutofit/>
          </a:bodyPr>
          <a:lstStyle/>
          <a:p>
            <a:pPr algn="ctr"/>
            <a:r>
              <a:rPr lang="it-IT" sz="30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Norme sull’applicazione della quota di contribuzione</a:t>
            </a:r>
            <a:endParaRPr lang="it-IT" sz="30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6147938" y="1599705"/>
            <a:ext cx="4987033" cy="4565599"/>
          </a:xfrm>
        </p:spPr>
        <p:txBody>
          <a:bodyPr rtlCol="0">
            <a:noAutofit/>
          </a:bodyPr>
          <a:lstStyle/>
          <a:p>
            <a:pPr marL="45720" indent="0" algn="just">
              <a:buNone/>
            </a:pPr>
            <a:r>
              <a:rPr lang="it-IT" sz="1200" b="1" dirty="0"/>
              <a:t>TARIFFE </a:t>
            </a:r>
            <a:r>
              <a:rPr lang="it-IT" sz="1200" b="1" dirty="0" smtClean="0"/>
              <a:t>SERVIZIO </a:t>
            </a:r>
            <a:r>
              <a:rPr lang="it-IT" sz="1200" b="1" dirty="0"/>
              <a:t>MENSA SCUOLA D'INFANZIA </a:t>
            </a:r>
            <a:r>
              <a:rPr lang="it-IT" sz="1200" b="1" dirty="0" smtClean="0"/>
              <a:t>A.S. </a:t>
            </a:r>
            <a:r>
              <a:rPr lang="it-IT" sz="1200" b="1" dirty="0" smtClean="0"/>
              <a:t>2024/2025</a:t>
            </a:r>
            <a:endParaRPr lang="it-IT" sz="1200" b="1" dirty="0" smtClean="0"/>
          </a:p>
          <a:p>
            <a:pPr marL="45720" indent="0" algn="just">
              <a:buNone/>
            </a:pPr>
            <a:endParaRPr lang="it-IT" sz="1200" b="1" dirty="0"/>
          </a:p>
          <a:p>
            <a:pPr marL="45720" indent="0" algn="just">
              <a:buNone/>
            </a:pPr>
            <a:endParaRPr lang="it-IT" sz="1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5</a:t>
            </a:fld>
            <a:endParaRPr lang="it-IT" noProof="0" dirty="0"/>
          </a:p>
        </p:txBody>
      </p:sp>
      <p:sp>
        <p:nvSpPr>
          <p:cNvPr id="11" name="Segnaposto contenuto 5"/>
          <p:cNvSpPr>
            <a:spLocks noGrp="1"/>
          </p:cNvSpPr>
          <p:nvPr>
            <p:ph sz="half" idx="1"/>
          </p:nvPr>
        </p:nvSpPr>
        <p:spPr>
          <a:xfrm>
            <a:off x="1272408" y="1301623"/>
            <a:ext cx="4875530" cy="4863681"/>
          </a:xfrm>
        </p:spPr>
        <p:txBody>
          <a:bodyPr rtlCol="0">
            <a:noAutofit/>
          </a:bodyPr>
          <a:lstStyle/>
          <a:p>
            <a:pPr marL="45720" indent="0" algn="just">
              <a:buNone/>
            </a:pP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Le famiglie concorrono alla copertura del costo del servizio versando una quota per ciascun pasto attraverso il sistema informatizzato </a:t>
            </a:r>
            <a:r>
              <a:rPr lang="it-IT" sz="1300" dirty="0" err="1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SchoolNet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endParaRPr lang="it-IT" sz="13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indent="0" algn="just">
              <a:buNone/>
            </a:pP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La quota di compartecipazione viene determinata in 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base 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alle fasce ISEE di appartenenza del nucleo familiare del bambino. Per il calcolo dell’ISEE troverà applicazione la disciplina contenuta nel D.P.C.M. 159/2013 e </a:t>
            </a:r>
            <a:r>
              <a:rPr lang="it-IT" sz="1300" dirty="0" err="1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s.m.i.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45720" indent="0" algn="just">
              <a:buNone/>
            </a:pP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 caso di mancata presentazione dell’attestazione ISEE verrà applicata la tariffa corrispondente alla 10^ fascia.</a:t>
            </a:r>
          </a:p>
          <a:p>
            <a:pPr marL="45720" indent="0" algn="just">
              <a:buNone/>
            </a:pP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E’ prevista una </a:t>
            </a:r>
            <a:r>
              <a:rPr lang="it-IT" sz="13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riduzione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della tariffa del buono pasto, se nel medesimo anno scolastico 2 o più figli frequentano la 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mensa della scuola dell’infanzia/primaria 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 Terralba. Tale riduzione, </a:t>
            </a:r>
            <a:r>
              <a:rPr lang="it-IT" sz="1300" b="1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pari al 50% 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del costo della tariffa, sarà applicata a favore del figlio/i di età meno elevata. Nell’ipotesi dei gemelli, la riduzione verrà applicata ad uno dei due gemelli iscritti al servizio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 </a:t>
            </a:r>
          </a:p>
          <a:p>
            <a:pPr marL="45720" indent="0" algn="just">
              <a:buNone/>
            </a:pP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Per l’anno scolastico 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2024/2025 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la 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compartecipazione degli utenti al costo del singolo pasto è quella riportata nella tabella 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seguente, </a:t>
            </a:r>
            <a:r>
              <a:rPr lang="it-IT" sz="13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approvata con deliberazione di Giunta Comunale n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 </a:t>
            </a:r>
            <a:r>
              <a:rPr lang="it-IT" sz="13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40del 22/03/2024</a:t>
            </a:r>
            <a:r>
              <a:rPr lang="it-IT" sz="13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endParaRPr lang="it-IT" sz="13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indent="0" algn="just">
              <a:buNone/>
            </a:pPr>
            <a:endParaRPr lang="it-IT" sz="13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38947"/>
              </p:ext>
            </p:extLst>
          </p:nvPr>
        </p:nvGraphicFramePr>
        <p:xfrm>
          <a:off x="6814492" y="1988840"/>
          <a:ext cx="3744417" cy="2232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087">
                  <a:extLst>
                    <a:ext uri="{9D8B030D-6E8A-4147-A177-3AD203B41FA5}">
                      <a16:colId xmlns:a16="http://schemas.microsoft.com/office/drawing/2014/main" val="3546476263"/>
                    </a:ext>
                  </a:extLst>
                </a:gridCol>
                <a:gridCol w="1107723">
                  <a:extLst>
                    <a:ext uri="{9D8B030D-6E8A-4147-A177-3AD203B41FA5}">
                      <a16:colId xmlns:a16="http://schemas.microsoft.com/office/drawing/2014/main" val="4252375430"/>
                    </a:ext>
                  </a:extLst>
                </a:gridCol>
                <a:gridCol w="1107723">
                  <a:extLst>
                    <a:ext uri="{9D8B030D-6E8A-4147-A177-3AD203B41FA5}">
                      <a16:colId xmlns:a16="http://schemas.microsoft.com/office/drawing/2014/main" val="4061616821"/>
                    </a:ext>
                  </a:extLst>
                </a:gridCol>
                <a:gridCol w="748884">
                  <a:extLst>
                    <a:ext uri="{9D8B030D-6E8A-4147-A177-3AD203B41FA5}">
                      <a16:colId xmlns:a16="http://schemas.microsoft.com/office/drawing/2014/main" val="77760621"/>
                    </a:ext>
                  </a:extLst>
                </a:gridCol>
              </a:tblGrid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Fasce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da ISEE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 ISEE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Tariffa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491867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€ 1.500,00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€ 1,55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950793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€ 1.500,01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€ 2,05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95647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€ 6.000,00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€ 2,40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833578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€ 6.000,01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€ 10.000,00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€ 2,75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85968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€ 10.000,01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€ 14.000,00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€ 3,10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193073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€ 14.000,01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€ 18.000,00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€ 3,45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121163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€ 18.000,01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€ 24.000,00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€ 3,80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18554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€ 24.000,01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€ 30.000,00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€ 4,15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433032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€ 30.000,01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€ 36.000,00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€ 4,50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263150"/>
                  </a:ext>
                </a:extLst>
              </a:tr>
              <a:tr h="2029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€ 36.000,01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OLTRE</a:t>
                      </a:r>
                      <a:endParaRPr lang="it-IT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€ 4,85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6524214"/>
                  </a:ext>
                </a:extLst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6382444" y="4380674"/>
            <a:ext cx="4641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TARIFFE SERVIZIO MENSA SCUOLA PRIMARIA A.S. </a:t>
            </a:r>
            <a:r>
              <a:rPr lang="it-IT" sz="1200" b="1" dirty="0" smtClean="0"/>
              <a:t>2024/2025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6361282" y="4628484"/>
            <a:ext cx="4860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Agli alunni della </a:t>
            </a:r>
            <a:r>
              <a:rPr lang="it-IT" sz="1100" b="1" dirty="0"/>
              <a:t>scuola primaria</a:t>
            </a:r>
            <a:r>
              <a:rPr lang="it-IT" sz="1100" dirty="0"/>
              <a:t> verrà applicata una </a:t>
            </a:r>
            <a:r>
              <a:rPr lang="it-IT" sz="1100" b="1" dirty="0"/>
              <a:t>tariffa unica di euro 5,19 a pasto</a:t>
            </a:r>
            <a:r>
              <a:rPr lang="it-IT" sz="1100" dirty="0"/>
              <a:t>, pari ad uno sconto del 20% rispetto al costo a pasto (6,49) che il Comune versa alla Ditta che eroga il servizio</a:t>
            </a:r>
            <a:r>
              <a:rPr lang="it-IT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909836" y="548680"/>
            <a:ext cx="10585176" cy="5623520"/>
          </a:xfrm>
        </p:spPr>
        <p:txBody>
          <a:bodyPr rtlCol="0">
            <a:normAutofit fontScale="47500" lnSpcReduction="20000"/>
          </a:bodyPr>
          <a:lstStyle/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24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                   </a:t>
            </a:r>
            <a:r>
              <a:rPr lang="it-IT" sz="67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Sistema </a:t>
            </a:r>
            <a:r>
              <a:rPr lang="it-IT" sz="67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informatizzato </a:t>
            </a:r>
            <a:r>
              <a:rPr lang="it-IT" sz="6700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School Net</a:t>
            </a:r>
            <a:endParaRPr lang="it-IT" sz="6700" dirty="0">
              <a:solidFill>
                <a:srgbClr val="CC0000"/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servizio di ristorazione scolastica è gestito attraverso il Sistema Informatizzato 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School Net. </a:t>
            </a:r>
            <a:r>
              <a:rPr lang="it-IT" sz="3800" b="1" u="sng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L’iscrizione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on 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line, 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 cura del genitore che sostiene la spesa per  il minore fiscalmente a suo 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carico, </a:t>
            </a:r>
            <a:r>
              <a:rPr lang="it-IT" sz="38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è obbligatoria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per tutti gli alunni che frequentano il servizio mensa nell’anno in 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corso. 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sistema </a:t>
            </a:r>
            <a:r>
              <a:rPr lang="it-IT" sz="3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School Net </a:t>
            </a:r>
            <a:r>
              <a:rPr lang="it-IT" sz="3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è un sistema automatico dove il genitore deve compiere le sue operazioni in assoluta autonomia. </a:t>
            </a: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6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 </a:t>
            </a:r>
            <a:r>
              <a:rPr lang="it-IT" sz="4600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iscriversi</a:t>
            </a:r>
            <a:r>
              <a:rPr lang="it-IT" sz="46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, </a:t>
            </a:r>
            <a:r>
              <a:rPr lang="it-IT" sz="46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 servizio di refezione scolastica bisogna accedere al link Portale Genitori </a:t>
            </a:r>
            <a:r>
              <a:rPr lang="it-IT" sz="46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hlinkClick r:id="rId3"/>
              </a:rPr>
              <a:t>https</a:t>
            </a:r>
            <a:r>
              <a:rPr lang="it-IT" sz="460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hlinkClick r:id="rId3"/>
              </a:rPr>
              <a:t>://www3.eticasoluzioni.com/iscrizioninetterralba</a:t>
            </a:r>
            <a:r>
              <a:rPr lang="it-IT" sz="460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endParaRPr lang="it-IT" sz="46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55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procedimento di iscrizione si articola nel </a:t>
            </a:r>
            <a:r>
              <a:rPr lang="it-IT" sz="55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seguente </a:t>
            </a:r>
            <a:r>
              <a:rPr lang="it-IT" sz="55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modo.</a:t>
            </a: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55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Nel </a:t>
            </a:r>
            <a:r>
              <a:rPr lang="it-IT" sz="42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caso di nuova iscrizione, il genitore si </a:t>
            </a:r>
            <a:endParaRPr lang="it-IT" sz="42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collegherà </a:t>
            </a:r>
            <a:r>
              <a:rPr lang="it-IT" sz="42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 Portale Genitori </a:t>
            </a: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del </a:t>
            </a:r>
            <a:r>
              <a:rPr lang="it-IT" sz="42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Comune </a:t>
            </a:r>
            <a:endParaRPr lang="it-IT" sz="42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cliccando il bottone </a:t>
            </a:r>
            <a:r>
              <a:rPr lang="it-IT" sz="4200" b="1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verde</a:t>
            </a:r>
            <a:r>
              <a:rPr lang="it-IT" sz="4200" b="1" u="sng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it-IT" sz="4200" b="1" u="sng" dirty="0" smtClean="0">
              <a:solidFill>
                <a:srgbClr val="84491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b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“</a:t>
            </a:r>
            <a:r>
              <a:rPr lang="it-IT" sz="42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Nuova Iscrizione</a:t>
            </a:r>
            <a:r>
              <a:rPr lang="it-IT" sz="4200" b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”. </a:t>
            </a: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Cliccando su questo </a:t>
            </a: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Bottone il genitore verrà reindirizzato alla</a:t>
            </a: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r>
              <a:rPr lang="it-IT" sz="42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Pagina di Login del Portale Iscrizioni. </a:t>
            </a: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2900" b="1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b="1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45720" lvl="0" indent="0" algn="just" defTabSz="914400">
              <a:lnSpc>
                <a:spcPct val="10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947770" lvl="2" indent="0" algn="just" defTabSz="914400">
              <a:lnSpc>
                <a:spcPct val="10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  <a:buNone/>
            </a:pPr>
            <a:endParaRPr lang="it-IT" sz="1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5733256"/>
            <a:ext cx="1238485" cy="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omune.terralba.or.it/Images/logo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6100192"/>
            <a:ext cx="691032" cy="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6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060" y="3212976"/>
            <a:ext cx="48340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genitore a questo punto, dovrà inserire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il codice fiscale del bambino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e cliccare sul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bottone verde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indicante 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“Sono un nuovo iscritto”: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94412" y="1933026"/>
            <a:ext cx="4875530" cy="4239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Nel caso in cui il genitore avesse già finalizzato la “Nuova Iscrizione” e avesse la necessità di verificare/modificare i dati inseriti in sede di iscrizione, sarà possibile </a:t>
            </a:r>
            <a:r>
              <a:rPr lang="it-IT" sz="1800" i="1" dirty="0" err="1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riaccedere</a:t>
            </a:r>
            <a:r>
              <a:rPr lang="it-IT" sz="18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 al Portale Iscrizioni come su descritto inserendo, oltre al Codice Fiscale, anche la password generata e rilasciata dal sistema al salvataggio della prima volta che si è effettuata la “Nuova Iscrizione”. </a:t>
            </a:r>
          </a:p>
          <a:p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Nota: la password generata viene rilasciata al genitore/tutore sulla stampa “Lettera Credenziali”. Si veda capitolo Scarica lettera credenziali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7</a:t>
            </a:fld>
            <a:endParaRPr lang="it-IT" noProof="0" dirty="0"/>
          </a:p>
        </p:txBody>
      </p:sp>
      <p:pic>
        <p:nvPicPr>
          <p:cNvPr id="8" name="Segnaposto contenuto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852" y="1933025"/>
            <a:ext cx="4392488" cy="42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8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404664"/>
            <a:ext cx="9751060" cy="648072"/>
          </a:xfrm>
        </p:spPr>
        <p:txBody>
          <a:bodyPr>
            <a:normAutofit fontScale="90000"/>
          </a:bodyPr>
          <a:lstStyle/>
          <a:p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genitore a questo punto, dovrà inserire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il codice fiscale del bambino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e cliccare sul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bottone verde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indicante 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“Sono un nuovo iscritto”: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53852" y="1052736"/>
            <a:ext cx="10657184" cy="511946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In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tal modo, il genitore verrà automaticamente rimandato all’interno del </a:t>
            </a:r>
            <a:endParaRPr lang="it-IT" sz="14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Portale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Iscrizioni, dove sono presenti i moduli da compilare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per</a:t>
            </a: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l’iscrizione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 servizio mensa. </a:t>
            </a: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</a:t>
            </a: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L’inserimento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dei dati deve essere effettuato utilizzando </a:t>
            </a: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caratteri </a:t>
            </a: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b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maiuscoli.</a:t>
            </a:r>
          </a:p>
          <a:p>
            <a:pPr marL="0" lvl="0" indent="0" algn="just">
              <a:spcBef>
                <a:spcPts val="0"/>
              </a:spcBef>
              <a:buClr>
                <a:srgbClr val="89C01C">
                  <a:lumMod val="75000"/>
                </a:srgbClr>
              </a:buClr>
              <a:buNone/>
            </a:pPr>
            <a:endParaRPr lang="it-IT" sz="1400" b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I </a:t>
            </a: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dati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e gli </a:t>
            </a: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allegati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richiesti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sono obbligatori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, ed, in particolare si </a:t>
            </a:r>
            <a:endParaRPr lang="it-IT" sz="14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raccomanda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</a:t>
            </a:r>
            <a:r>
              <a:rPr lang="it-IT" sz="1400" u="sng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- Per </a:t>
            </a:r>
            <a:r>
              <a:rPr lang="it-IT" sz="14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la richiesta di agevolazione tariffaria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occorre munirsi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di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 </a:t>
            </a:r>
            <a:r>
              <a:rPr lang="it-IT" sz="14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Attestazione ISEE e DSU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 corso di validità in formato PDF,JPG o </a:t>
            </a:r>
            <a:endParaRPr lang="it-IT" sz="14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 PNG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– (</a:t>
            </a:r>
            <a:r>
              <a:rPr lang="it-IT" sz="14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Qualora ne ricorrano le condizioni allegare l’ISEE minorenni </a:t>
            </a:r>
            <a:endParaRPr lang="it-IT" sz="1400" i="1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i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con </a:t>
            </a:r>
            <a:r>
              <a:rPr lang="it-IT" sz="14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genitori non coniugati tra loro e non conviventi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4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Come da immagine sotto riportata, per la richiesta di agevolazione, </a:t>
            </a:r>
            <a:endParaRPr lang="it-IT" sz="14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occorre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inserire la spunta per abilitare la compilazione dei campi ISEE. </a:t>
            </a:r>
            <a:endParaRPr lang="it-IT" sz="1400" dirty="0" smtClean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In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caso contrario verrà applicata la tariffa massima.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Saranno considerate come non presentate le certificazioni ISEE con Annotazioni per Omissioni/Difformità</a:t>
            </a:r>
          </a:p>
          <a:p>
            <a:pPr marL="0" lvl="0" indent="0" algn="just">
              <a:buClr>
                <a:srgbClr val="89C01C">
                  <a:lumMod val="75000"/>
                </a:srgbClr>
              </a:buClr>
              <a:buNone/>
            </a:pPr>
            <a:endParaRPr lang="it-IT" sz="1800" b="1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8</a:t>
            </a:fld>
            <a:endParaRPr lang="it-IT" noProof="0" dirty="0"/>
          </a:p>
        </p:txBody>
      </p:sp>
      <p:pic>
        <p:nvPicPr>
          <p:cNvPr id="6" name="Segnaposto contenuto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9876" y="1052736"/>
            <a:ext cx="388843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4857353"/>
            <a:ext cx="10513168" cy="17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476672"/>
            <a:ext cx="10425608" cy="1152128"/>
          </a:xfrm>
        </p:spPr>
        <p:txBody>
          <a:bodyPr>
            <a:normAutofit/>
          </a:bodyPr>
          <a:lstStyle/>
          <a:p>
            <a:pPr marL="304747" lvl="0" indent="-304747" algn="just">
              <a:lnSpc>
                <a:spcPct val="90000"/>
              </a:lnSpc>
              <a:spcBef>
                <a:spcPts val="1800"/>
              </a:spcBef>
            </a:pPr>
            <a:r>
              <a:rPr lang="it-IT" sz="18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Per la richiesta di dieta sanitaria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occorre munirsi di 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certificato del medico specialista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in formato PDF,JPG o PNG . (</a:t>
            </a:r>
            <a:r>
              <a:rPr lang="it-IT" sz="1700" i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In assenza di presentazione del certificato medico, non potrà essere consegnata </a:t>
            </a:r>
            <a:r>
              <a:rPr lang="it-IT" sz="1700" i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la dieta speciale)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       </a:t>
            </a:r>
            <a:r>
              <a:rPr lang="it-IT" sz="14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Per la richiesta di una dieta speciale, per allergie, intolleranze alimentari, o motivi religiosi, occorre selezionarla dal menù a tendina alla voce «Dieta</a:t>
            </a:r>
            <a:r>
              <a:rPr lang="it-IT" sz="14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».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812" y="1700808"/>
            <a:ext cx="5184576" cy="4471391"/>
          </a:xfrm>
        </p:spPr>
        <p:txBody>
          <a:bodyPr>
            <a:normAutofit/>
          </a:bodyPr>
          <a:lstStyle/>
          <a:p>
            <a:pPr lvl="0" algn="just">
              <a:buClr>
                <a:srgbClr val="89C01C">
                  <a:lumMod val="75000"/>
                </a:srgbClr>
              </a:buClr>
            </a:pPr>
            <a:r>
              <a:rPr lang="it-IT" sz="1600" u="sng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Per </a:t>
            </a:r>
            <a:r>
              <a:rPr lang="it-IT" sz="16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concludere l’iscrizione </a:t>
            </a:r>
            <a:r>
              <a:rPr lang="it-IT" sz="16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occorre munirsi di </a:t>
            </a:r>
            <a:r>
              <a:rPr lang="it-IT" sz="16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carta d’identità di entrambi i genitori/tutori</a:t>
            </a:r>
            <a:r>
              <a:rPr lang="it-IT" sz="16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dell’alunno in formato PDF,JPG o PNG </a:t>
            </a:r>
          </a:p>
          <a:p>
            <a:pPr marL="0" indent="0">
              <a:buNone/>
            </a:pPr>
            <a:r>
              <a:rPr lang="it-IT" sz="1600" u="sng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ATTENZIONE</a:t>
            </a:r>
            <a:r>
              <a:rPr lang="it-IT" sz="16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: Il genitore, una volta confermata la domanda di iscrizione online, dopo il salvataggio, verrà riportato nella pagina </a:t>
            </a:r>
            <a:r>
              <a:rPr lang="it-IT" sz="16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Reportistica</a:t>
            </a:r>
            <a:endParaRPr lang="it-IT" sz="1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38428" y="1700808"/>
            <a:ext cx="5328592" cy="4608512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89C01C">
                  <a:lumMod val="75000"/>
                </a:srgbClr>
              </a:buClr>
            </a:pPr>
            <a:r>
              <a:rPr lang="it-IT" sz="1800" b="1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r>
              <a:rPr lang="it-IT" sz="1800" u="sng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Scarica Lettera Informativa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- Questo bottone è opzionale. Il genitore potrà scaricare la lettera informativa cliccando sull’apposito tasto..</a:t>
            </a:r>
          </a:p>
          <a:p>
            <a:pPr lvl="0" algn="just">
              <a:buClr>
                <a:srgbClr val="89C01C">
                  <a:lumMod val="75000"/>
                </a:srgbClr>
              </a:buClr>
            </a:pPr>
            <a:r>
              <a:rPr lang="it-IT" sz="1800" u="sng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Scarica domanda iscrizione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- Questo bottone 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è obbligatorio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 Il genitore dovrà scaricare questo documento che riporta tutti i dati inseriti in sede di iscrizione online..</a:t>
            </a:r>
          </a:p>
          <a:p>
            <a:pPr lvl="0" algn="just">
              <a:buClr>
                <a:srgbClr val="89C01C">
                  <a:lumMod val="75000"/>
                </a:srgbClr>
              </a:buClr>
            </a:pPr>
            <a:r>
              <a:rPr lang="it-IT" sz="1800" u="sng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Scarica lettera credenziali </a:t>
            </a:r>
            <a:r>
              <a:rPr lang="it-IT" sz="1800" b="1" i="1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Questo bottone è </a:t>
            </a:r>
            <a:r>
              <a:rPr lang="it-IT" sz="1800" b="1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obbligatorio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 Il genitore dovrà scaricare questo documento che riporta i link, i codici e le password da utilizzare per l’accesso al Portale Genitori e per effettuare i pagamenti. Le credenziali dell’utente saranno attive solo a partire dal momento in cui </a:t>
            </a:r>
            <a:r>
              <a:rPr lang="it-IT" sz="1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il Comune avrà 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confermato l’iscrizione dell’utente. </a:t>
            </a:r>
          </a:p>
          <a:p>
            <a:pPr lvl="0" algn="just">
              <a:buClr>
                <a:srgbClr val="89C01C">
                  <a:lumMod val="75000"/>
                </a:srgbClr>
              </a:buClr>
            </a:pPr>
            <a:r>
              <a:rPr lang="it-IT" sz="1800" u="sng" dirty="0">
                <a:solidFill>
                  <a:srgbClr val="84491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ATTENZIONE:</a:t>
            </a:r>
            <a:r>
              <a:rPr lang="it-IT" sz="1800" dirty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 E’ importante STAMPARE e CONSERVARE questi dati perché sono il riferimento per tutto il percorso scolastico obbligatorio di vostro figlio</a:t>
            </a:r>
            <a:r>
              <a:rPr lang="it-IT" sz="1800" dirty="0" smtClean="0">
                <a:solidFill>
                  <a:srgbClr val="84491F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endParaRPr lang="it-IT" sz="1800" dirty="0">
              <a:solidFill>
                <a:srgbClr val="84491F">
                  <a:lumMod val="75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it-IT" noProof="0" smtClean="0"/>
              <a:t>9</a:t>
            </a:fld>
            <a:endParaRPr lang="it-IT" noProof="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8304" y="3429000"/>
            <a:ext cx="51943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cina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069_TF02787942" id="{83B05176-98A3-485A-9E91-6F0CC748472C}" vid="{2ECF1D52-6D93-442B-BE79-C1FCF07A7860}"/>
    </a:ext>
  </a:extLst>
</a:theme>
</file>

<file path=ppt/theme/theme2.xml><?xml version="1.0" encoding="utf-8"?>
<a:theme xmlns:a="http://schemas.openxmlformats.org/drawingml/2006/main" name="Tema di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cibo fresco (widescreen)</Template>
  <TotalTime>984</TotalTime>
  <Words>1920</Words>
  <Application>Microsoft Office PowerPoint</Application>
  <PresentationFormat>Personalizzato</PresentationFormat>
  <Paragraphs>165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Constantia</vt:lpstr>
      <vt:lpstr>Segoe Print</vt:lpstr>
      <vt:lpstr>Cucina 16x9</vt:lpstr>
      <vt:lpstr>Servizio Mensa  Scuola Statale dell’infanzia</vt:lpstr>
      <vt:lpstr>Presentazione standard di PowerPoint</vt:lpstr>
      <vt:lpstr>Presentazione standard di PowerPoint</vt:lpstr>
      <vt:lpstr>Presentazione standard di PowerPoint</vt:lpstr>
      <vt:lpstr>Norme sull’applicazione della quota di contribuzione</vt:lpstr>
      <vt:lpstr>Presentazione standard di PowerPoint</vt:lpstr>
      <vt:lpstr>Il genitore a questo punto, dovrà inserire il codice fiscale del bambino e cliccare sul bottone verde indicante “Sono un nuovo iscritto”:</vt:lpstr>
      <vt:lpstr>Il genitore a questo punto, dovrà inserire il codice fiscale del bambino e cliccare sul bottone verde indicante “Sono un nuovo iscritto”:</vt:lpstr>
      <vt:lpstr>Per la richiesta di dieta sanitaria occorre munirsi di certificato del medico specialista in formato PDF,JPG o PNG . (In assenza di presentazione del certificato medico, non potrà essere consegnata la dieta speciale)       Per la richiesta di una dieta speciale, per allergie, intolleranze alimentari, o motivi religiosi, occorre selezionarla dal menù a tendina alla voce «Dieta».</vt:lpstr>
      <vt:lpstr>Presentazione standard di PowerPoint</vt:lpstr>
      <vt:lpstr>COME VISIONALE/MODIFICARE UNA DOMANDA DI ISCRIZSIONE GIA’ EFFETTUATA – DURANTE IL PERIODO DI APERTURA DELLE ISCRIZIONI  - PER I NUOVI ISCRITTI (che quindi non hanno mai avuto un codice utente ed una password assegnati) l’accesso deve essere effettuato accedendo al portale genitori https://www3.eticasoluzioni.com/terralbaportalegen , inserire le informazioni CODICE FISCALE (alunno) e PASSWORD (ricevuta nella lettera credenziali) e premere il tasto verde «SONO UN NUOVO ISCRITTO». Eseguire il cambio password, modificare i dati, salvare e scaricare la documentazione generata al termine dell’iscrizione.</vt:lpstr>
      <vt:lpstr>COME ACCEDERE ALLA APP «COMUNICAP»</vt:lpstr>
      <vt:lpstr>Per chiarimenti e/o informazioni sul servizio rivolgersi a:  COMUNE DI TERRALBA ufficio Servizi Territoriali alla Persona  Piano terra (fianco ufficio anagrafe)–  via Baccelli n.1 – Terralba Tel. 0783/853015  Indirizzo e-mail : servizi.sociali@comune.terralba.or.it Indirizzo pec: protocollo.terralba@cert.legalmail.it Sito web: www.comune.terralba.or.it                                   DITTA GESTORE DEL SERVIZIO                                  AURORA Società Cooperativa - Terralba                                   Tel. 3403949014 (Nocco Francesca)                                                                                      IL RESPONSABILE DEL SERVIZIO                                                                                                           (F.to Dr. Tiziano Lampis)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irenecasu</dc:creator>
  <cp:lastModifiedBy>Francesca Scano</cp:lastModifiedBy>
  <cp:revision>90</cp:revision>
  <cp:lastPrinted>2022-10-06T08:33:23Z</cp:lastPrinted>
  <dcterms:created xsi:type="dcterms:W3CDTF">2019-06-26T10:29:42Z</dcterms:created>
  <dcterms:modified xsi:type="dcterms:W3CDTF">2024-09-13T10:51:25Z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